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0" r:id="rId2"/>
    <p:sldId id="293" r:id="rId3"/>
  </p:sldIdLst>
  <p:sldSz cx="12803188" cy="7773988"/>
  <p:notesSz cx="7053263" cy="12052300"/>
  <p:defaultTextStyle>
    <a:defPPr>
      <a:defRPr lang="es-MX"/>
    </a:defPPr>
    <a:lvl1pPr marL="0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7913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5827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3740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1654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9567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27481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5394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3308" algn="l" defTabSz="1175827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9">
          <p15:clr>
            <a:srgbClr val="A4A3A4"/>
          </p15:clr>
        </p15:guide>
        <p15:guide id="2" pos="40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97" autoAdjust="0"/>
    <p:restoredTop sz="94366" autoAdjust="0"/>
  </p:normalViewPr>
  <p:slideViewPr>
    <p:cSldViewPr>
      <p:cViewPr varScale="1">
        <p:scale>
          <a:sx n="55" d="100"/>
          <a:sy n="55" d="100"/>
        </p:scale>
        <p:origin x="1252" y="44"/>
      </p:cViewPr>
      <p:guideLst>
        <p:guide orient="horz" pos="2449"/>
        <p:guide pos="40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9"/>
            <a:ext cx="3056414" cy="602934"/>
          </a:xfrm>
          <a:prstGeom prst="rect">
            <a:avLst/>
          </a:prstGeom>
        </p:spPr>
        <p:txBody>
          <a:bodyPr vert="horz" lIns="125427" tIns="62713" rIns="125427" bIns="62713" rtlCol="0"/>
          <a:lstStyle>
            <a:lvl1pPr algn="l">
              <a:defRPr sz="17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95218" y="9"/>
            <a:ext cx="3056414" cy="602934"/>
          </a:xfrm>
          <a:prstGeom prst="rect">
            <a:avLst/>
          </a:prstGeom>
        </p:spPr>
        <p:txBody>
          <a:bodyPr vert="horz" lIns="125427" tIns="62713" rIns="125427" bIns="62713" rtlCol="0"/>
          <a:lstStyle>
            <a:lvl1pPr algn="r">
              <a:defRPr sz="1700"/>
            </a:lvl1pPr>
          </a:lstStyle>
          <a:p>
            <a:fld id="{44302061-BB25-4D60-A261-C77958B3CF52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-193675" y="903288"/>
            <a:ext cx="7440613" cy="4518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5427" tIns="62713" rIns="125427" bIns="62713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5327" y="5725487"/>
            <a:ext cx="5642610" cy="5423216"/>
          </a:xfrm>
          <a:prstGeom prst="rect">
            <a:avLst/>
          </a:prstGeom>
        </p:spPr>
        <p:txBody>
          <a:bodyPr vert="horz" lIns="125427" tIns="62713" rIns="125427" bIns="62713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11447783"/>
            <a:ext cx="3056414" cy="602934"/>
          </a:xfrm>
          <a:prstGeom prst="rect">
            <a:avLst/>
          </a:prstGeom>
        </p:spPr>
        <p:txBody>
          <a:bodyPr vert="horz" lIns="125427" tIns="62713" rIns="125427" bIns="62713" rtlCol="0" anchor="b"/>
          <a:lstStyle>
            <a:lvl1pPr algn="l">
              <a:defRPr sz="17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95218" y="11447783"/>
            <a:ext cx="3056414" cy="602934"/>
          </a:xfrm>
          <a:prstGeom prst="rect">
            <a:avLst/>
          </a:prstGeom>
        </p:spPr>
        <p:txBody>
          <a:bodyPr vert="horz" lIns="125427" tIns="62713" rIns="125427" bIns="62713" rtlCol="0" anchor="b"/>
          <a:lstStyle>
            <a:lvl1pPr algn="r">
              <a:defRPr sz="1700"/>
            </a:lvl1pPr>
          </a:lstStyle>
          <a:p>
            <a:fld id="{332E22C6-2D72-410A-A8F5-F5478BA43D8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575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E22C6-2D72-410A-A8F5-F5478BA43D80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1743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E22C6-2D72-410A-A8F5-F5478BA43D80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986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239" y="2414975"/>
            <a:ext cx="10882710" cy="16663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478" y="4405260"/>
            <a:ext cx="8962232" cy="198668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7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3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1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9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7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3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364" y="4995508"/>
            <a:ext cx="10882710" cy="1544000"/>
          </a:xfr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364" y="3294949"/>
            <a:ext cx="10882710" cy="1700559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79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582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37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16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95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274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53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330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780" y="2056868"/>
            <a:ext cx="7959759" cy="5814295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8925" y="2056868"/>
            <a:ext cx="7961983" cy="5814295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160" y="311320"/>
            <a:ext cx="11522869" cy="1295665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159" y="1740150"/>
            <a:ext cx="5656965" cy="725212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913" indent="0">
              <a:buNone/>
              <a:defRPr sz="2600" b="1"/>
            </a:lvl2pPr>
            <a:lvl3pPr marL="1175827" indent="0">
              <a:buNone/>
              <a:defRPr sz="2300" b="1"/>
            </a:lvl3pPr>
            <a:lvl4pPr marL="1763740" indent="0">
              <a:buNone/>
              <a:defRPr sz="2100" b="1"/>
            </a:lvl4pPr>
            <a:lvl5pPr marL="2351654" indent="0">
              <a:buNone/>
              <a:defRPr sz="2100" b="1"/>
            </a:lvl5pPr>
            <a:lvl6pPr marL="2939567" indent="0">
              <a:buNone/>
              <a:defRPr sz="2100" b="1"/>
            </a:lvl6pPr>
            <a:lvl7pPr marL="3527481" indent="0">
              <a:buNone/>
              <a:defRPr sz="2100" b="1"/>
            </a:lvl7pPr>
            <a:lvl8pPr marL="4115394" indent="0">
              <a:buNone/>
              <a:defRPr sz="2100" b="1"/>
            </a:lvl8pPr>
            <a:lvl9pPr marL="4703308" indent="0">
              <a:buNone/>
              <a:defRPr sz="21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159" y="2465362"/>
            <a:ext cx="5656965" cy="447904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842" y="1740150"/>
            <a:ext cx="5659187" cy="725212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913" indent="0">
              <a:buNone/>
              <a:defRPr sz="2600" b="1"/>
            </a:lvl2pPr>
            <a:lvl3pPr marL="1175827" indent="0">
              <a:buNone/>
              <a:defRPr sz="2300" b="1"/>
            </a:lvl3pPr>
            <a:lvl4pPr marL="1763740" indent="0">
              <a:buNone/>
              <a:defRPr sz="2100" b="1"/>
            </a:lvl4pPr>
            <a:lvl5pPr marL="2351654" indent="0">
              <a:buNone/>
              <a:defRPr sz="2100" b="1"/>
            </a:lvl5pPr>
            <a:lvl6pPr marL="2939567" indent="0">
              <a:buNone/>
              <a:defRPr sz="2100" b="1"/>
            </a:lvl6pPr>
            <a:lvl7pPr marL="3527481" indent="0">
              <a:buNone/>
              <a:defRPr sz="2100" b="1"/>
            </a:lvl7pPr>
            <a:lvl8pPr marL="4115394" indent="0">
              <a:buNone/>
              <a:defRPr sz="2100" b="1"/>
            </a:lvl8pPr>
            <a:lvl9pPr marL="4703308" indent="0">
              <a:buNone/>
              <a:defRPr sz="21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842" y="2465362"/>
            <a:ext cx="5659187" cy="447904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160" y="309520"/>
            <a:ext cx="4212161" cy="1317259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691" y="309521"/>
            <a:ext cx="7157338" cy="6634883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160" y="1626780"/>
            <a:ext cx="4212161" cy="5317624"/>
          </a:xfrm>
        </p:spPr>
        <p:txBody>
          <a:bodyPr/>
          <a:lstStyle>
            <a:lvl1pPr marL="0" indent="0">
              <a:buNone/>
              <a:defRPr sz="1800"/>
            </a:lvl1pPr>
            <a:lvl2pPr marL="587913" indent="0">
              <a:buNone/>
              <a:defRPr sz="1500"/>
            </a:lvl2pPr>
            <a:lvl3pPr marL="1175827" indent="0">
              <a:buNone/>
              <a:defRPr sz="1300"/>
            </a:lvl3pPr>
            <a:lvl4pPr marL="1763740" indent="0">
              <a:buNone/>
              <a:defRPr sz="1200"/>
            </a:lvl4pPr>
            <a:lvl5pPr marL="2351654" indent="0">
              <a:buNone/>
              <a:defRPr sz="1200"/>
            </a:lvl5pPr>
            <a:lvl6pPr marL="2939567" indent="0">
              <a:buNone/>
              <a:defRPr sz="1200"/>
            </a:lvl6pPr>
            <a:lvl7pPr marL="3527481" indent="0">
              <a:buNone/>
              <a:defRPr sz="1200"/>
            </a:lvl7pPr>
            <a:lvl8pPr marL="4115394" indent="0">
              <a:buNone/>
              <a:defRPr sz="1200"/>
            </a:lvl8pPr>
            <a:lvl9pPr marL="470330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514" y="5441792"/>
            <a:ext cx="7681913" cy="642434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514" y="694620"/>
            <a:ext cx="7681913" cy="4664393"/>
          </a:xfrm>
        </p:spPr>
        <p:txBody>
          <a:bodyPr/>
          <a:lstStyle>
            <a:lvl1pPr marL="0" indent="0">
              <a:buNone/>
              <a:defRPr sz="4100"/>
            </a:lvl1pPr>
            <a:lvl2pPr marL="587913" indent="0">
              <a:buNone/>
              <a:defRPr sz="3600"/>
            </a:lvl2pPr>
            <a:lvl3pPr marL="1175827" indent="0">
              <a:buNone/>
              <a:defRPr sz="3100"/>
            </a:lvl3pPr>
            <a:lvl4pPr marL="1763740" indent="0">
              <a:buNone/>
              <a:defRPr sz="2600"/>
            </a:lvl4pPr>
            <a:lvl5pPr marL="2351654" indent="0">
              <a:buNone/>
              <a:defRPr sz="2600"/>
            </a:lvl5pPr>
            <a:lvl6pPr marL="2939567" indent="0">
              <a:buNone/>
              <a:defRPr sz="2600"/>
            </a:lvl6pPr>
            <a:lvl7pPr marL="3527481" indent="0">
              <a:buNone/>
              <a:defRPr sz="2600"/>
            </a:lvl7pPr>
            <a:lvl8pPr marL="4115394" indent="0">
              <a:buNone/>
              <a:defRPr sz="2600"/>
            </a:lvl8pPr>
            <a:lvl9pPr marL="4703308" indent="0">
              <a:buNone/>
              <a:defRPr sz="26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514" y="6084226"/>
            <a:ext cx="7681913" cy="912363"/>
          </a:xfrm>
        </p:spPr>
        <p:txBody>
          <a:bodyPr/>
          <a:lstStyle>
            <a:lvl1pPr marL="0" indent="0">
              <a:buNone/>
              <a:defRPr sz="1800"/>
            </a:lvl1pPr>
            <a:lvl2pPr marL="587913" indent="0">
              <a:buNone/>
              <a:defRPr sz="1500"/>
            </a:lvl2pPr>
            <a:lvl3pPr marL="1175827" indent="0">
              <a:buNone/>
              <a:defRPr sz="1300"/>
            </a:lvl3pPr>
            <a:lvl4pPr marL="1763740" indent="0">
              <a:buNone/>
              <a:defRPr sz="1200"/>
            </a:lvl4pPr>
            <a:lvl5pPr marL="2351654" indent="0">
              <a:buNone/>
              <a:defRPr sz="1200"/>
            </a:lvl5pPr>
            <a:lvl6pPr marL="2939567" indent="0">
              <a:buNone/>
              <a:defRPr sz="1200"/>
            </a:lvl6pPr>
            <a:lvl7pPr marL="3527481" indent="0">
              <a:buNone/>
              <a:defRPr sz="1200"/>
            </a:lvl7pPr>
            <a:lvl8pPr marL="4115394" indent="0">
              <a:buNone/>
              <a:defRPr sz="1200"/>
            </a:lvl8pPr>
            <a:lvl9pPr marL="470330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8793" y="352709"/>
            <a:ext cx="4032115" cy="751845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780" y="352709"/>
            <a:ext cx="11889626" cy="751845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160" y="311320"/>
            <a:ext cx="11522869" cy="1295665"/>
          </a:xfrm>
          <a:prstGeom prst="rect">
            <a:avLst/>
          </a:prstGeom>
        </p:spPr>
        <p:txBody>
          <a:bodyPr vert="horz" lIns="117583" tIns="58791" rIns="117583" bIns="58791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160" y="1813931"/>
            <a:ext cx="11522869" cy="5130473"/>
          </a:xfrm>
          <a:prstGeom prst="rect">
            <a:avLst/>
          </a:prstGeom>
        </p:spPr>
        <p:txBody>
          <a:bodyPr vert="horz" lIns="117583" tIns="58791" rIns="117583" bIns="58791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159" y="7205336"/>
            <a:ext cx="2987411" cy="413893"/>
          </a:xfrm>
          <a:prstGeom prst="rect">
            <a:avLst/>
          </a:prstGeom>
        </p:spPr>
        <p:txBody>
          <a:bodyPr vert="horz" lIns="117583" tIns="58791" rIns="117583" bIns="58791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99DA3-ED10-48E8-A61B-756EBEFFBF1D}" type="datetimeFigureOut">
              <a:rPr lang="es-MX" smtClean="0"/>
              <a:pPr/>
              <a:t>18/01/26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4423" y="7205336"/>
            <a:ext cx="4054343" cy="413893"/>
          </a:xfrm>
          <a:prstGeom prst="rect">
            <a:avLst/>
          </a:prstGeom>
        </p:spPr>
        <p:txBody>
          <a:bodyPr vert="horz" lIns="117583" tIns="58791" rIns="117583" bIns="58791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5618" y="7205336"/>
            <a:ext cx="2987411" cy="413893"/>
          </a:xfrm>
          <a:prstGeom prst="rect">
            <a:avLst/>
          </a:prstGeom>
        </p:spPr>
        <p:txBody>
          <a:bodyPr vert="horz" lIns="117583" tIns="58791" rIns="117583" bIns="58791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6BB32-0651-4D85-8DB2-17D302D0CB6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5827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0935" indent="-440935" algn="l" defTabSz="1175827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5359" indent="-367446" algn="l" defTabSz="1175827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9784" indent="-293957" algn="l" defTabSz="1175827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697" indent="-293957" algn="l" defTabSz="1175827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5611" indent="-293957" algn="l" defTabSz="1175827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3524" indent="-293957" algn="l" defTabSz="117582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1438" indent="-293957" algn="l" defTabSz="117582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09351" indent="-293957" algn="l" defTabSz="117582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97265" indent="-293957" algn="l" defTabSz="117582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7913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5827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740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1654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9567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27481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5394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3308" algn="l" defTabSz="1175827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411094"/>
              </p:ext>
            </p:extLst>
          </p:nvPr>
        </p:nvGraphicFramePr>
        <p:xfrm>
          <a:off x="327214" y="646634"/>
          <a:ext cx="12079410" cy="675517"/>
        </p:xfrm>
        <a:graphic>
          <a:graphicData uri="http://schemas.openxmlformats.org/drawingml/2006/table">
            <a:tbl>
              <a:tblPr/>
              <a:tblGrid>
                <a:gridCol w="524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5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6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66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11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16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11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13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13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605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20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913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3168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6554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850718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71691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71692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</a:tblGrid>
              <a:tr h="332733">
                <a:tc gridSpan="32">
                  <a:txBody>
                    <a:bodyPr/>
                    <a:lstStyle/>
                    <a:p>
                      <a:pPr algn="ctr" rtl="0" fontAlgn="b"/>
                      <a:r>
                        <a:rPr lang="es-MX" sz="900" b="1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Mes:____</a:t>
                      </a:r>
                      <a:r>
                        <a:rPr lang="es-MX" sz="1050" b="1" i="1" u="sng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______</a:t>
                      </a:r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    Año:_______     Operador 1º T</a:t>
                      </a:r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:___________________________________________________   </a:t>
                      </a:r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Operador</a:t>
                      </a:r>
                      <a:r>
                        <a:rPr lang="es-MX" sz="900" b="1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2º T:_________</a:t>
                      </a:r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___________________</a:t>
                      </a:r>
                      <a:r>
                        <a:rPr lang="es-MX" sz="900" b="1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____________________</a:t>
                      </a:r>
                      <a:endParaRPr lang="es-MX" sz="9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5"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54"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MX" sz="200" b="1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291" marR="5291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898">
                <a:tc gridSpan="32">
                  <a:txBody>
                    <a:bodyPr/>
                    <a:lstStyle/>
                    <a:p>
                      <a:pPr marL="0" marR="0" indent="0" algn="ctr" defTabSz="117582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Instrucciones de llenado: De acuerdo a lo programado en</a:t>
                      </a:r>
                      <a:r>
                        <a:rPr lang="es-ES" sz="900" b="1" i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la Instrucción de Trabajo, m</a:t>
                      </a:r>
                      <a:r>
                        <a:rPr lang="es-ES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arcar "</a:t>
                      </a:r>
                      <a:r>
                        <a:rPr lang="es-ES" sz="1050" b="1" i="0" u="none" strike="noStrike" dirty="0">
                          <a:solidFill>
                            <a:schemeClr val="tx1"/>
                          </a:solidFill>
                          <a:latin typeface="Webdings" panose="05030102010509060703" pitchFamily="18" charset="2"/>
                        </a:rPr>
                        <a:t>a</a:t>
                      </a:r>
                      <a:r>
                        <a:rPr lang="es-ES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" si se realizó la actividad, en caso contrario, indicar "</a:t>
                      </a:r>
                      <a:r>
                        <a:rPr lang="es-ES" sz="105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  <a:r>
                        <a:rPr lang="es-ES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" y llene el Plan de Acción. Pluma </a:t>
                      </a:r>
                      <a:r>
                        <a:rPr lang="es-ES" sz="900" b="1" i="0" u="sng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Tinta roja = Primer turno </a:t>
                      </a:r>
                      <a:r>
                        <a:rPr lang="es-ES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y </a:t>
                      </a:r>
                      <a:r>
                        <a:rPr lang="es-ES" sz="900" b="1" i="0" u="sng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Tinta negra=Segundo Turno</a:t>
                      </a:r>
                      <a:r>
                        <a:rPr lang="es-ES" sz="9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r>
                        <a:rPr lang="es-ES" sz="900" b="1" i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es-MX" sz="9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17582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17582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17582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MX" sz="9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91" marR="5291" marT="52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2316"/>
                  </a:ext>
                </a:extLst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137637"/>
              </p:ext>
            </p:extLst>
          </p:nvPr>
        </p:nvGraphicFramePr>
        <p:xfrm>
          <a:off x="327216" y="4041323"/>
          <a:ext cx="12104824" cy="33518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3194">
                  <a:extLst>
                    <a:ext uri="{9D8B030D-6E8A-4147-A177-3AD203B41FA5}">
                      <a16:colId xmlns:a16="http://schemas.microsoft.com/office/drawing/2014/main" val="2644608705"/>
                    </a:ext>
                  </a:extLst>
                </a:gridCol>
                <a:gridCol w="1348070">
                  <a:extLst>
                    <a:ext uri="{9D8B030D-6E8A-4147-A177-3AD203B41FA5}">
                      <a16:colId xmlns:a16="http://schemas.microsoft.com/office/drawing/2014/main" val="2356681369"/>
                    </a:ext>
                  </a:extLst>
                </a:gridCol>
                <a:gridCol w="1039172">
                  <a:extLst>
                    <a:ext uri="{9D8B030D-6E8A-4147-A177-3AD203B41FA5}">
                      <a16:colId xmlns:a16="http://schemas.microsoft.com/office/drawing/2014/main" val="100451265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63148250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7583265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060401475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16816261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3883722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894986100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995868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88184170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61587537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0542111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573526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91573658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571437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53181719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279584065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77923237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1717748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42758452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9833080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9064715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10741573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515398199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27810160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87903515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6459737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47782461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107133385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5690907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71024432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67927063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67794706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91820327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49432134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57686043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2925197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4009412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80910334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43246511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150526380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7135310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84732986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04368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05300528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49433969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06975089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04416058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71053360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10701899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1480844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16666998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58693866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50419583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12476167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94886331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98885248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5174321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2173456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20818583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98982077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1139302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44941821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007916059"/>
                    </a:ext>
                  </a:extLst>
                </a:gridCol>
              </a:tblGrid>
              <a:tr h="11357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FRECUENCIA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ES" sz="900" b="1" u="none" strike="noStrike" dirty="0">
                          <a:effectLst/>
                        </a:rPr>
                        <a:t>ACTIVIDADES DE MANTENIMIENTO AUTÓNOMO GENERAL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4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5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6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7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8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9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10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12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13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14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15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16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17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18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19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20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22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23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24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25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26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27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28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29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30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377772"/>
                  </a:ext>
                </a:extLst>
              </a:tr>
              <a:tr h="129805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la Instrucción de Trabajo:</a:t>
                      </a:r>
                      <a:r>
                        <a:rPr lang="es-ES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Revisar</a:t>
                      </a:r>
                      <a:r>
                        <a:rPr lang="es-ES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el programa por Turno y los espacios que no estén programados dejarlos vacíos.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69694"/>
                  </a:ext>
                </a:extLst>
              </a:tr>
              <a:tr h="96439">
                <a:tc vMerge="1">
                  <a:txBody>
                    <a:bodyPr/>
                    <a:lstStyle/>
                    <a:p>
                      <a:pPr algn="ctr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Limpieza máquina general: guardas y todas las cubiertas.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231781"/>
                  </a:ext>
                </a:extLst>
              </a:tr>
              <a:tr h="283452">
                <a:tc vMerge="1">
                  <a:txBody>
                    <a:bodyPr/>
                    <a:lstStyle/>
                    <a:p>
                      <a:pPr algn="ctr" fontAlgn="ctr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Verificación del equipo de medición: Sin daños, y que la etiqueta se encuentre legible y actualizada, en caso de que exista alguna anormalidad, avisar a calidad para la corrección.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237083"/>
                  </a:ext>
                </a:extLst>
              </a:tr>
              <a:tr h="189945">
                <a:tc vMerge="1">
                  <a:txBody>
                    <a:bodyPr/>
                    <a:lstStyle/>
                    <a:p>
                      <a:pPr algn="ctr" fontAlgn="ctr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Limpiar y cambio de la solución de la fuente, del recirculador del agua (tanque</a:t>
                      </a:r>
                      <a:r>
                        <a:rPr lang="es-ES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intermedio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y filtros).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872714"/>
                  </a:ext>
                </a:extLst>
              </a:tr>
              <a:tr h="10247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Lubricación general, barras,  pinzas</a:t>
                      </a:r>
                      <a:r>
                        <a:rPr lang="es-ES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 feeder.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736482"/>
                  </a:ext>
                </a:extLst>
              </a:tr>
              <a:tr h="96439">
                <a:tc vMerge="1">
                  <a:txBody>
                    <a:bodyPr/>
                    <a:lstStyle/>
                    <a:p>
                      <a:pPr algn="ctr" fontAlgn="ctr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17582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Lubricar baleros.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861853"/>
                  </a:ext>
                </a:extLst>
              </a:tr>
              <a:tr h="96439">
                <a:tc vMerge="1"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17582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Sopletear para quitar polvo.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377070"/>
                  </a:ext>
                </a:extLst>
              </a:tr>
              <a:tr h="96439">
                <a:tc vMerge="1">
                  <a:txBody>
                    <a:bodyPr/>
                    <a:lstStyle/>
                    <a:p>
                      <a:pPr algn="ctr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Limpiar Lavadoras.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343238"/>
                  </a:ext>
                </a:extLst>
              </a:tr>
              <a:tr h="96439">
                <a:tc vMerge="1">
                  <a:txBody>
                    <a:bodyPr/>
                    <a:lstStyle/>
                    <a:p>
                      <a:pPr algn="ctr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Limpiar Guardas</a:t>
                      </a:r>
                      <a:r>
                        <a:rPr lang="es-ES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autoplate.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266031"/>
                  </a:ext>
                </a:extLst>
              </a:tr>
              <a:tr h="96439">
                <a:tc vMerge="1">
                  <a:txBody>
                    <a:bodyPr/>
                    <a:lstStyle/>
                    <a:p>
                      <a:pPr algn="ctr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Limpiar sensores.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74542"/>
                  </a:ext>
                </a:extLst>
              </a:tr>
              <a:tr h="96439">
                <a:tc>
                  <a:txBody>
                    <a:bodyPr/>
                    <a:lstStyle/>
                    <a:p>
                      <a:pPr algn="ctr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529366"/>
                  </a:ext>
                </a:extLst>
              </a:tr>
              <a:tr h="22112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900" b="1" u="none" strike="noStrike" dirty="0">
                          <a:effectLst/>
                        </a:rPr>
                        <a:t>ACTIVIDADES DE ENTREGA DE TURNO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4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5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6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7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8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9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10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12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13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14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15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16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17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18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19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20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22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23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24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25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26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27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28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29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30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08428"/>
                  </a:ext>
                </a:extLst>
              </a:tr>
              <a:tr h="11586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Limpieza y orden de área.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349523"/>
                  </a:ext>
                </a:extLst>
              </a:tr>
              <a:tr h="18994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Si quedó alguna orden de trabajo pendiente, deben existir los materiales para continuar el trabajo.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374312"/>
                  </a:ext>
                </a:extLst>
              </a:tr>
              <a:tr h="9670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Material identificado correctamente (con las papeletas y etiquetas oficiales).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169990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Limpieza de máquina.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80623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</a:rPr>
                        <a:t>MÁQUINA: Partes móviles limpias 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850986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MÁQUINA: Revisión de secciones que no tenga nada fuera de lo ordinario.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379848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</a:rPr>
                        <a:t>MÁQUINA: Botonería funciona correctamente 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316384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MÁQUINA: Protecciones y guardas en buen estado.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475716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</a:rPr>
                        <a:t>MÁQUINA: Micro switch de seguridad trabajando.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430716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</a:rPr>
                        <a:t>MÁQUINA: Lubricación en general.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229358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MÁQUINA: No</a:t>
                      </a:r>
                      <a:r>
                        <a:rPr lang="es-ES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presenta daños.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029191"/>
                  </a:ext>
                </a:extLst>
              </a:tr>
              <a:tr h="109590">
                <a:tc gridSpan="3">
                  <a:txBody>
                    <a:bodyPr/>
                    <a:lstStyle/>
                    <a:p>
                      <a:pPr marL="0" marR="0" indent="0" algn="l" defTabSz="117582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u="none" strike="noStrike" dirty="0">
                          <a:effectLst/>
                        </a:rPr>
                        <a:t>Partes de la Máquina sin daños.</a:t>
                      </a:r>
                      <a:r>
                        <a:rPr lang="es-MX" sz="700" u="none" strike="noStrike" dirty="0">
                          <a:effectLst/>
                        </a:rPr>
                        <a:t> 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933546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74717"/>
              </p:ext>
            </p:extLst>
          </p:nvPr>
        </p:nvGraphicFramePr>
        <p:xfrm>
          <a:off x="327216" y="1392814"/>
          <a:ext cx="12104824" cy="24941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65">
                  <a:extLst>
                    <a:ext uri="{9D8B030D-6E8A-4147-A177-3AD203B41FA5}">
                      <a16:colId xmlns:a16="http://schemas.microsoft.com/office/drawing/2014/main" val="2644608705"/>
                    </a:ext>
                  </a:extLst>
                </a:gridCol>
                <a:gridCol w="2498371">
                  <a:extLst>
                    <a:ext uri="{9D8B030D-6E8A-4147-A177-3AD203B41FA5}">
                      <a16:colId xmlns:a16="http://schemas.microsoft.com/office/drawing/2014/main" val="3153008340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63148250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7583265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060401475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16816261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3883722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894986100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995868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88184170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61587537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0542111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573526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91573658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571437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53181719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279584065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77923237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1717748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42758452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9833080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9064715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10741573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515398199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27810160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879035156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6459737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47782461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107133385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5690907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71024432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67927063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67794706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91820327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49432134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57686043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2925197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4009412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80910334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43246511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150526380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71353103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84732986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04368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05300528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49433969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06975089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04416058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71053360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10701899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1480844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16666998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58693866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50419583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12476167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948863311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98885248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4251743217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421734563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208185838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98982077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1811393022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2449418214"/>
                    </a:ext>
                  </a:extLst>
                </a:gridCol>
                <a:gridCol w="147974">
                  <a:extLst>
                    <a:ext uri="{9D8B030D-6E8A-4147-A177-3AD203B41FA5}">
                      <a16:colId xmlns:a16="http://schemas.microsoft.com/office/drawing/2014/main" val="3007916059"/>
                    </a:ext>
                  </a:extLst>
                </a:gridCol>
              </a:tblGrid>
              <a:tr h="30853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ACTIVIDADES DIARIAS DE MANTENIMIENTO AUTÓNOMO </a:t>
                      </a:r>
                    </a:p>
                    <a:p>
                      <a:pPr algn="ctr" fontAlgn="ctr"/>
                      <a:r>
                        <a:rPr lang="es-MX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PUNTOS CRÍTICOS</a:t>
                      </a:r>
                      <a:endParaRPr lang="es-MX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2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3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4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5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6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7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8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9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10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11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12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13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14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15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16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17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18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19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20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21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22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23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24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25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26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27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28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>
                          <a:effectLst/>
                        </a:rPr>
                        <a:t>29</a:t>
                      </a:r>
                      <a:endParaRPr lang="es-MX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30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effectLst/>
                        </a:rPr>
                        <a:t>31</a:t>
                      </a:r>
                      <a:endParaRPr lang="es-MX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89015"/>
                  </a:ext>
                </a:extLst>
              </a:tr>
              <a:tr h="47788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</a:rPr>
                        <a:t>Seguridad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Paros de emergencia (botones rojos) Que estén funcionando correctamente y que al oprimir el botón, se pare la máquina automáticamente (revisión aleatoria para que durante la semana se cubran todas las revisiones a todos los paros de emergencia).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59338"/>
                  </a:ext>
                </a:extLst>
              </a:tr>
              <a:tr h="35934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Seguridad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Guardas de seguridad con micro switch: Que estén funcionando correctamente y que al abrirlas, se pare la máquina automáticamente.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797724"/>
                  </a:ext>
                </a:extLst>
              </a:tr>
              <a:tr h="122259">
                <a:tc gridSpan="2"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ES" sz="700" b="0" baseline="0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Revisar calibración de Baterías.</a:t>
                      </a:r>
                      <a:endParaRPr lang="es-ES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057736"/>
                  </a:ext>
                </a:extLst>
              </a:tr>
              <a:tr h="240801">
                <a:tc gridSpan="2"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ES" sz="700" b="0" baseline="0" dirty="0"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Revisar que todas las Pinzas estén lubricadas así como los Baleros seguidores de levas de toda la máquina.</a:t>
                      </a:r>
                      <a:endParaRPr lang="es-ES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498123"/>
                  </a:ext>
                </a:extLst>
              </a:tr>
              <a:tr h="120477">
                <a:tc gridSpan="2">
                  <a:txBody>
                    <a:bodyPr/>
                    <a:lstStyle/>
                    <a:p>
                      <a:pPr marL="0" indent="0" algn="l" defTabSz="1175827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</a:pPr>
                      <a:r>
                        <a:rPr lang="es-ES" sz="700" b="0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Lubricar los puntos manuales de la máquina.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112077"/>
                  </a:ext>
                </a:extLst>
              </a:tr>
              <a:tr h="122259">
                <a:tc gridSpan="2">
                  <a:txBody>
                    <a:bodyPr/>
                    <a:lstStyle/>
                    <a:p>
                      <a:pPr marL="0" indent="0" algn="l" defTabSz="1175827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</a:pPr>
                      <a:r>
                        <a:rPr lang="es-ES" sz="700" b="0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Revisar estado de Bombas de vacío y aire.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 dirty="0">
                          <a:effectLst/>
                        </a:rPr>
                        <a:t> 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 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4448077"/>
                  </a:ext>
                </a:extLst>
              </a:tr>
              <a:tr h="122259">
                <a:tc gridSpan="2">
                  <a:txBody>
                    <a:bodyPr/>
                    <a:lstStyle/>
                    <a:p>
                      <a:pPr marL="0" indent="0" algn="l" defTabSz="1175827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</a:pPr>
                      <a:r>
                        <a:rPr lang="es-ES" sz="700" b="0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Revisar el buen funcionamiento del Recirculador de agua.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209904"/>
                  </a:ext>
                </a:extLst>
              </a:tr>
              <a:tr h="133106">
                <a:tc gridSpan="2">
                  <a:txBody>
                    <a:bodyPr/>
                    <a:lstStyle/>
                    <a:p>
                      <a:pPr marL="0" indent="0" algn="l" defTabSz="1175827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</a:pPr>
                      <a:r>
                        <a:rPr lang="es-ES" sz="700" b="0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Revisar el buen funcionamiento de Motores de entrada y salida.</a:t>
                      </a:r>
                      <a:endParaRPr lang="es-MX" sz="700" b="0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759865"/>
                  </a:ext>
                </a:extLst>
              </a:tr>
              <a:tr h="122259">
                <a:tc gridSpan="2">
                  <a:txBody>
                    <a:bodyPr/>
                    <a:lstStyle/>
                    <a:p>
                      <a:pPr marL="0" indent="0" algn="l" defTabSz="1175827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</a:pPr>
                      <a:r>
                        <a:rPr lang="es-ES" sz="700" b="0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Revisar el correcto funcionamiento de Registros entre unidades.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547155"/>
                  </a:ext>
                </a:extLst>
              </a:tr>
              <a:tr h="122259">
                <a:tc gridSpan="2">
                  <a:txBody>
                    <a:bodyPr/>
                    <a:lstStyle/>
                    <a:p>
                      <a:pPr marL="0" marR="0" indent="0" algn="l" defTabSz="117582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700" b="0" kern="1200" baseline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Revisar nivel de grasa y aceite.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154336"/>
                  </a:ext>
                </a:extLst>
              </a:tr>
              <a:tr h="120477">
                <a:tc gridSpan="2">
                  <a:txBody>
                    <a:bodyPr/>
                    <a:lstStyle/>
                    <a:p>
                      <a:r>
                        <a:rPr lang="es-ES" sz="700" dirty="0"/>
                        <a:t>Revisar Compresores, drenar y rellenar de aceite.</a:t>
                      </a: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270887"/>
                  </a:ext>
                </a:extLst>
              </a:tr>
              <a:tr h="122259">
                <a:tc gridSpan="2">
                  <a:txBody>
                    <a:bodyPr/>
                    <a:lstStyle/>
                    <a:p>
                      <a:r>
                        <a:rPr lang="es-ES" sz="700" dirty="0"/>
                        <a:t>Revisar y limpiar los Chilling (Enfriadores), se tienen que rellenar de agua.</a:t>
                      </a:r>
                      <a:endParaRPr lang="es-MX" sz="700" dirty="0"/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45" marR="3345" marT="3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446854"/>
                  </a:ext>
                </a:extLst>
              </a:tr>
            </a:tbl>
          </a:graphicData>
        </a:graphic>
      </p:graphicFrame>
      <p:graphicFrame>
        <p:nvGraphicFramePr>
          <p:cNvPr id="8" name="Tabla 2">
            <a:extLst>
              <a:ext uri="{FF2B5EF4-FFF2-40B4-BE49-F238E27FC236}">
                <a16:creationId xmlns:a16="http://schemas.microsoft.com/office/drawing/2014/main" id="{1FAC53F5-490D-48A3-B5EA-FF36AB314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011139"/>
              </p:ext>
            </p:extLst>
          </p:nvPr>
        </p:nvGraphicFramePr>
        <p:xfrm>
          <a:off x="62720" y="83628"/>
          <a:ext cx="12603569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314">
                  <a:extLst>
                    <a:ext uri="{9D8B030D-6E8A-4147-A177-3AD203B41FA5}">
                      <a16:colId xmlns:a16="http://schemas.microsoft.com/office/drawing/2014/main" val="328794529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553645874"/>
                    </a:ext>
                  </a:extLst>
                </a:gridCol>
                <a:gridCol w="9433047">
                  <a:extLst>
                    <a:ext uri="{9D8B030D-6E8A-4147-A177-3AD203B41FA5}">
                      <a16:colId xmlns:a16="http://schemas.microsoft.com/office/drawing/2014/main" val="2586685584"/>
                    </a:ext>
                  </a:extLst>
                </a:gridCol>
              </a:tblGrid>
              <a:tr h="465468">
                <a:tc>
                  <a:txBody>
                    <a:bodyPr/>
                    <a:lstStyle/>
                    <a:p>
                      <a:pPr algn="ctr"/>
                      <a:endParaRPr lang="es-MX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Código: R02-P10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Revisión: ##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Fecha: día-mes-año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Reporte de Mantenimiento autónomo.               </a:t>
                      </a: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Máquina:_____________________________</a:t>
                      </a:r>
                      <a:endParaRPr lang="es-MX" sz="2000" b="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984530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62E35FD6-B18F-46A5-A95F-8600B49364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07" t="15986" r="9195" b="26745"/>
          <a:stretch/>
        </p:blipFill>
        <p:spPr>
          <a:xfrm>
            <a:off x="112446" y="154153"/>
            <a:ext cx="1176580" cy="45985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AA12666-F718-456E-8EAA-25A658FF64A7}"/>
              </a:ext>
            </a:extLst>
          </p:cNvPr>
          <p:cNvSpPr txBox="1"/>
          <p:nvPr/>
        </p:nvSpPr>
        <p:spPr>
          <a:xfrm>
            <a:off x="57427" y="7503245"/>
            <a:ext cx="12745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/>
              <a:t>Página 1 de 2</a:t>
            </a:r>
          </a:p>
        </p:txBody>
      </p:sp>
    </p:spTree>
    <p:extLst>
      <p:ext uri="{BB962C8B-B14F-4D97-AF65-F5344CB8AC3E}">
        <p14:creationId xmlns:p14="http://schemas.microsoft.com/office/powerpoint/2010/main" val="198565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417974"/>
              </p:ext>
            </p:extLst>
          </p:nvPr>
        </p:nvGraphicFramePr>
        <p:xfrm>
          <a:off x="427100" y="823099"/>
          <a:ext cx="8496944" cy="6693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281">
                  <a:extLst>
                    <a:ext uri="{9D8B030D-6E8A-4147-A177-3AD203B41FA5}">
                      <a16:colId xmlns:a16="http://schemas.microsoft.com/office/drawing/2014/main" val="3040687920"/>
                    </a:ext>
                  </a:extLst>
                </a:gridCol>
                <a:gridCol w="1317356">
                  <a:extLst>
                    <a:ext uri="{9D8B030D-6E8A-4147-A177-3AD203B41FA5}">
                      <a16:colId xmlns:a16="http://schemas.microsoft.com/office/drawing/2014/main" val="834410785"/>
                    </a:ext>
                  </a:extLst>
                </a:gridCol>
                <a:gridCol w="3029918">
                  <a:extLst>
                    <a:ext uri="{9D8B030D-6E8A-4147-A177-3AD203B41FA5}">
                      <a16:colId xmlns:a16="http://schemas.microsoft.com/office/drawing/2014/main" val="2701261949"/>
                    </a:ext>
                  </a:extLst>
                </a:gridCol>
                <a:gridCol w="3293389">
                  <a:extLst>
                    <a:ext uri="{9D8B030D-6E8A-4147-A177-3AD203B41FA5}">
                      <a16:colId xmlns:a16="http://schemas.microsoft.com/office/drawing/2014/main" val="2259689763"/>
                    </a:ext>
                  </a:extLst>
                </a:gridCol>
              </a:tblGrid>
              <a:tr h="659619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FECHA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OPERADOR QUE REPORTA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ANOMALÍA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758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ACCIÓN O COMENTARIOS </a:t>
                      </a: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Aquí</a:t>
                      </a:r>
                      <a:r>
                        <a:rPr lang="es-MX" sz="12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también puede anotar si no está conforme con la entrega de Turno.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157814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26946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133179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284294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356312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101560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61540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766186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435344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2594591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71307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228126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844151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672931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143318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7547685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748280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418374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165169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8879111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063451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97666"/>
                  </a:ext>
                </a:extLst>
              </a:tr>
              <a:tr h="274271"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893030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504182"/>
              </p:ext>
            </p:extLst>
          </p:nvPr>
        </p:nvGraphicFramePr>
        <p:xfrm>
          <a:off x="9068060" y="117665"/>
          <a:ext cx="3240360" cy="7399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304068792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83441078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584164109"/>
                    </a:ext>
                  </a:extLst>
                </a:gridCol>
              </a:tblGrid>
              <a:tr h="221507">
                <a:tc gridSpan="3">
                  <a:txBody>
                    <a:bodyPr/>
                    <a:lstStyle/>
                    <a:p>
                      <a:pPr marL="0" marR="0" indent="0" algn="ctr" defTabSz="11758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FIRMA DE VERIFICACIÓN</a:t>
                      </a:r>
                      <a:r>
                        <a:rPr lang="es-ES" sz="1200" b="1" baseline="0" dirty="0">
                          <a:solidFill>
                            <a:schemeClr val="tx1"/>
                          </a:solidFill>
                        </a:rPr>
                        <a:t> DEL SUPERVISOR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17582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428522"/>
                  </a:ext>
                </a:extLst>
              </a:tr>
              <a:tr h="12168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DIA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PRIMER</a:t>
                      </a:r>
                      <a:r>
                        <a:rPr lang="es-ES" sz="1200" b="1" baseline="0" dirty="0">
                          <a:solidFill>
                            <a:schemeClr val="tx1"/>
                          </a:solidFill>
                        </a:rPr>
                        <a:t> TURNO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SEGUNDO TURNO</a:t>
                      </a:r>
                      <a:endParaRPr lang="es-MX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157814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26946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133179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3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284294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4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356312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5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101560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6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61540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7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766186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8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435344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9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2594591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10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71307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11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228126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12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844151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13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672931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14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143318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15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7547685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16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748280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17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418374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18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165169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19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8879111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20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063451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21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97666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22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309420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23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325104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24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594811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25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429297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26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825552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27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9954788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28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95142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29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6009649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30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132245"/>
                  </a:ext>
                </a:extLst>
              </a:tr>
              <a:tr h="217067">
                <a:tc>
                  <a:txBody>
                    <a:bodyPr/>
                    <a:lstStyle/>
                    <a:p>
                      <a:pPr algn="ctr"/>
                      <a:r>
                        <a:rPr lang="es-ES" sz="850" dirty="0"/>
                        <a:t>31</a:t>
                      </a:r>
                      <a:endParaRPr lang="es-MX" sz="8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893030"/>
                  </a:ext>
                </a:extLst>
              </a:tr>
            </a:tbl>
          </a:graphicData>
        </a:graphic>
      </p:graphicFrame>
      <p:graphicFrame>
        <p:nvGraphicFramePr>
          <p:cNvPr id="8" name="Tabla 2">
            <a:extLst>
              <a:ext uri="{FF2B5EF4-FFF2-40B4-BE49-F238E27FC236}">
                <a16:creationId xmlns:a16="http://schemas.microsoft.com/office/drawing/2014/main" id="{F28FC047-3149-4DDC-A858-740E7C007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058742"/>
              </p:ext>
            </p:extLst>
          </p:nvPr>
        </p:nvGraphicFramePr>
        <p:xfrm>
          <a:off x="424930" y="107853"/>
          <a:ext cx="849911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314">
                  <a:extLst>
                    <a:ext uri="{9D8B030D-6E8A-4147-A177-3AD203B41FA5}">
                      <a16:colId xmlns:a16="http://schemas.microsoft.com/office/drawing/2014/main" val="328794529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553645874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2586685584"/>
                    </a:ext>
                  </a:extLst>
                </a:gridCol>
              </a:tblGrid>
              <a:tr h="465468">
                <a:tc>
                  <a:txBody>
                    <a:bodyPr/>
                    <a:lstStyle/>
                    <a:p>
                      <a:pPr algn="ctr"/>
                      <a:endParaRPr lang="es-MX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Código: R02-P10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Revisión: ##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Fecha: día-mes-año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Plan de acción</a:t>
                      </a:r>
                      <a:endParaRPr lang="es-MX" sz="2000" b="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984530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48FEB5A9-BEA4-4457-B4A7-69F9CEC0FD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07" t="15986" r="9195" b="26745"/>
          <a:stretch/>
        </p:blipFill>
        <p:spPr>
          <a:xfrm>
            <a:off x="474656" y="178378"/>
            <a:ext cx="1176580" cy="45985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410DE65-88A6-452F-85DD-1211D2CE5D90}"/>
              </a:ext>
            </a:extLst>
          </p:cNvPr>
          <p:cNvSpPr txBox="1"/>
          <p:nvPr/>
        </p:nvSpPr>
        <p:spPr>
          <a:xfrm>
            <a:off x="57427" y="7503245"/>
            <a:ext cx="12745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/>
              <a:t>Página 2 de 2</a:t>
            </a:r>
          </a:p>
        </p:txBody>
      </p:sp>
    </p:spTree>
    <p:extLst>
      <p:ext uri="{BB962C8B-B14F-4D97-AF65-F5344CB8AC3E}">
        <p14:creationId xmlns:p14="http://schemas.microsoft.com/office/powerpoint/2010/main" val="24748323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4107</TotalTime>
  <Words>2098</Words>
  <Application>Microsoft Office PowerPoint</Application>
  <PresentationFormat>Personalizado</PresentationFormat>
  <Paragraphs>1627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Webdings</vt:lpstr>
      <vt:lpstr>Tema de Office</vt:lpstr>
      <vt:lpstr>Presentación de PowerPoint</vt:lpstr>
      <vt:lpstr>Presentación de PowerPoint</vt:lpstr>
    </vt:vector>
  </TitlesOfParts>
  <Company>Impresos y Articulos de Publicidad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Ventas</dc:creator>
  <cp:lastModifiedBy>Martha Herrera Medina</cp:lastModifiedBy>
  <cp:revision>312</cp:revision>
  <cp:lastPrinted>2017-04-19T16:21:51Z</cp:lastPrinted>
  <dcterms:created xsi:type="dcterms:W3CDTF">2012-04-12T16:21:07Z</dcterms:created>
  <dcterms:modified xsi:type="dcterms:W3CDTF">2026-01-18T22:38:51Z</dcterms:modified>
</cp:coreProperties>
</file>